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300" r:id="rId4"/>
    <p:sldId id="301" r:id="rId5"/>
    <p:sldId id="303" r:id="rId6"/>
    <p:sldId id="304" r:id="rId7"/>
    <p:sldId id="305" r:id="rId8"/>
    <p:sldId id="30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C0C0C0"/>
    <a:srgbClr val="DDDDDD"/>
    <a:srgbClr val="333333"/>
    <a:srgbClr val="FFFFFF"/>
    <a:srgbClr val="70A8DA"/>
    <a:srgbClr val="357DA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3743" autoAdjust="0"/>
  </p:normalViewPr>
  <p:slideViewPr>
    <p:cSldViewPr>
      <p:cViewPr varScale="1">
        <p:scale>
          <a:sx n="65" d="100"/>
          <a:sy n="65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0994D-592B-4E36-A769-653D249D2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0B6A27FB-E2E3-48F7-9BCD-2947119C4C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7036F-A7F7-4522-AE4B-F2D57521E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4BE8-B038-44BE-8658-5C5272E74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87FCD04-F07A-4A08-A031-F891F1075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C1752507-DBCF-42A5-9EAF-B68F5C134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736FB2F2-0000-4FF9-AA4C-C47343C3A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D2E8A25A-4303-4009-90DB-7B294A1BF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6DC5-8CB6-4593-AE3A-FFBD101FC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580-735A-4DBD-97B3-A42AF1B71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9258-9D73-4EF8-AFDA-673B82067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48857-DA2B-478B-9620-D743CBEAB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38561-8DED-4E82-9252-A4B0071DD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07326-F188-4781-AAB3-B87D1651C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14D8-CE0F-4983-972C-5B3917C7D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12B0-BCB0-4BD2-A693-31E62D545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3B291F3B-5386-4627-8125-539B32E4F8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21" Type="http://schemas.openxmlformats.org/officeDocument/2006/relationships/image" Target="../media/image31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gif"/><Relationship Id="rId20" Type="http://schemas.openxmlformats.org/officeDocument/2006/relationships/image" Target="../media/image30.gif"/><Relationship Id="rId1" Type="http://schemas.openxmlformats.org/officeDocument/2006/relationships/audio" Target="file:///E:\Van%20ban\GIAO%20AN\GIAO%20AN%20Dien%20Tu\Ech%20ngoi%20day%20gieng.mp3" TargetMode="Externa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gif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Relationship Id="rId14" Type="http://schemas.openxmlformats.org/officeDocument/2006/relationships/image" Target="../media/image24.gif"/><Relationship Id="rId22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E:\Van%20ban\GIAO%20AN\GIAO%20AN%20Dien%20Tu\Dong%20ho%20dem%20nguoc.ex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743200"/>
            <a:ext cx="6019800" cy="1470025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TIẾT 39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ẾCH NGỒI 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ĐÁY GIẾNG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53" name="AutoShape 5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C:\Users\Hp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18" y="45720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6781800" cy="868363"/>
          </a:xfrm>
        </p:spPr>
        <p:txBody>
          <a:bodyPr/>
          <a:lstStyle/>
          <a:p>
            <a:r>
              <a:rPr lang="en-US" sz="3200" dirty="0" smtClean="0"/>
              <a:t>TRUYỆN NGỤ NGÔN LÀ GÌ 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3671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- Hình thức :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Truyện kể bằng văn vần hoặc văn xuôi</a:t>
            </a:r>
            <a:endParaRPr lang="en-US" sz="2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981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- Đối tượng :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Mượn chuyện loài vật, đồ vật hay con người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		để nói bóng gió chuyện con người.</a:t>
            </a:r>
            <a:endParaRPr lang="en-US" sz="2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971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- Mục đích :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Khuyên nhủ, răn dạy con người.</a:t>
            </a:r>
            <a:endParaRPr lang="en-US" sz="2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Picture 2" descr="http://handsometoan12.byethost7.com/dan/Hinh/edop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6" y="3727940"/>
            <a:ext cx="3053860" cy="3053860"/>
          </a:xfrm>
          <a:prstGeom prst="rect">
            <a:avLst/>
          </a:prstGeom>
          <a:noFill/>
        </p:spPr>
      </p:pic>
      <p:pic>
        <p:nvPicPr>
          <p:cNvPr id="8196" name="Picture 4" descr="http://images.family.channelvn.net/Images/Uploaded/Share/2009/02/20090217111830219/edo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996" y="3733800"/>
            <a:ext cx="3048000" cy="3048000"/>
          </a:xfrm>
          <a:prstGeom prst="rect">
            <a:avLst/>
          </a:prstGeom>
          <a:noFill/>
        </p:spPr>
      </p:pic>
      <p:pic>
        <p:nvPicPr>
          <p:cNvPr id="8198" name="Picture 6" descr="http://handsometoan12.byethost7.com/dan/Hinh/edo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996" y="3780108"/>
            <a:ext cx="2971800" cy="300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</a:blip>
          <a:srcRect/>
          <a:stretch>
            <a:fillRect/>
          </a:stretch>
        </p:blipFill>
        <p:spPr bwMode="auto">
          <a:xfrm>
            <a:off x="1447800" y="23813"/>
            <a:ext cx="1920875" cy="3200400"/>
          </a:xfrm>
          <a:prstGeom prst="rect">
            <a:avLst/>
          </a:prstGeom>
          <a:noFill/>
        </p:spPr>
      </p:pic>
      <p:sp>
        <p:nvSpPr>
          <p:cNvPr id="318467" name="Oval 3" descr="sun rain star"/>
          <p:cNvSpPr>
            <a:spLocks noChangeArrowheads="1"/>
          </p:cNvSpPr>
          <p:nvPr/>
        </p:nvSpPr>
        <p:spPr bwMode="auto">
          <a:xfrm>
            <a:off x="2198688" y="23813"/>
            <a:ext cx="512762" cy="152400"/>
          </a:xfrm>
          <a:prstGeom prst="ellipse">
            <a:avLst/>
          </a:prstGeom>
          <a:blipFill dpi="0" rotWithShape="1">
            <a:blip r:embed="rId5" cstate="print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18468" name="Picture 4" descr="ech bat ruoi dong"/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</a:blip>
          <a:srcRect/>
          <a:stretch>
            <a:fillRect/>
          </a:stretch>
        </p:blipFill>
        <p:spPr bwMode="auto">
          <a:xfrm>
            <a:off x="2066925" y="2192338"/>
            <a:ext cx="1295400" cy="758825"/>
          </a:xfrm>
          <a:prstGeom prst="rect">
            <a:avLst/>
          </a:prstGeom>
          <a:noFill/>
        </p:spPr>
      </p:pic>
      <p:pic>
        <p:nvPicPr>
          <p:cNvPr id="318469" name="Picture 5" descr="frog057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</a:blip>
          <a:srcRect/>
          <a:stretch>
            <a:fillRect/>
          </a:stretch>
        </p:blipFill>
        <p:spPr bwMode="auto">
          <a:xfrm rot="-802712">
            <a:off x="1676400" y="2416175"/>
            <a:ext cx="381000" cy="274638"/>
          </a:xfrm>
          <a:prstGeom prst="rect">
            <a:avLst/>
          </a:prstGeom>
          <a:noFill/>
        </p:spPr>
      </p:pic>
      <p:pic>
        <p:nvPicPr>
          <p:cNvPr id="318470" name="Picture 6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</a:blip>
          <a:srcRect/>
          <a:stretch>
            <a:fillRect/>
          </a:stretch>
        </p:blipFill>
        <p:spPr bwMode="auto">
          <a:xfrm rot="18183074" flipH="1">
            <a:off x="1674019" y="1067594"/>
            <a:ext cx="307975" cy="201613"/>
          </a:xfrm>
          <a:prstGeom prst="rect">
            <a:avLst/>
          </a:prstGeom>
          <a:noFill/>
        </p:spPr>
      </p:pic>
      <p:pic>
        <p:nvPicPr>
          <p:cNvPr id="318471" name="Picture 7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</a:blip>
          <a:srcRect/>
          <a:stretch>
            <a:fillRect/>
          </a:stretch>
        </p:blipFill>
        <p:spPr bwMode="auto">
          <a:xfrm rot="1394063">
            <a:off x="2986088" y="1922463"/>
            <a:ext cx="214312" cy="158750"/>
          </a:xfrm>
          <a:prstGeom prst="rect">
            <a:avLst/>
          </a:prstGeom>
          <a:noFill/>
        </p:spPr>
      </p:pic>
      <p:sp>
        <p:nvSpPr>
          <p:cNvPr id="318472" name="Freeform 8" descr="CamHa NuocGieng"/>
          <p:cNvSpPr>
            <a:spLocks/>
          </p:cNvSpPr>
          <p:nvPr/>
        </p:nvSpPr>
        <p:spPr bwMode="auto">
          <a:xfrm>
            <a:off x="1511300" y="2798763"/>
            <a:ext cx="1828800" cy="457200"/>
          </a:xfrm>
          <a:custGeom>
            <a:avLst/>
            <a:gdLst/>
            <a:ahLst/>
            <a:cxnLst>
              <a:cxn ang="0">
                <a:pos x="1524" y="734"/>
              </a:cxn>
              <a:cxn ang="0">
                <a:pos x="1512" y="14"/>
              </a:cxn>
              <a:cxn ang="0">
                <a:pos x="1488" y="50"/>
              </a:cxn>
              <a:cxn ang="0">
                <a:pos x="1416" y="74"/>
              </a:cxn>
              <a:cxn ang="0">
                <a:pos x="1380" y="98"/>
              </a:cxn>
              <a:cxn ang="0">
                <a:pos x="1320" y="206"/>
              </a:cxn>
              <a:cxn ang="0">
                <a:pos x="1140" y="278"/>
              </a:cxn>
              <a:cxn ang="0">
                <a:pos x="948" y="398"/>
              </a:cxn>
              <a:cxn ang="0">
                <a:pos x="816" y="518"/>
              </a:cxn>
              <a:cxn ang="0">
                <a:pos x="732" y="602"/>
              </a:cxn>
              <a:cxn ang="0">
                <a:pos x="672" y="662"/>
              </a:cxn>
              <a:cxn ang="0">
                <a:pos x="564" y="746"/>
              </a:cxn>
              <a:cxn ang="0">
                <a:pos x="1524" y="734"/>
              </a:cxn>
            </a:cxnLst>
            <a:rect l="0" t="0" r="r" b="b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18473" name="Picture 9" descr="krab01"/>
          <p:cNvPicPr>
            <a:picLocks noChangeAspect="1" noChangeArrowheads="1" noCrop="1"/>
          </p:cNvPicPr>
          <p:nvPr/>
        </p:nvPicPr>
        <p:blipFill>
          <a:blip r:embed="rId11" cstate="print">
            <a:lum bright="-10000" contrast="18000"/>
          </a:blip>
          <a:srcRect/>
          <a:stretch>
            <a:fillRect/>
          </a:stretch>
        </p:blipFill>
        <p:spPr bwMode="auto">
          <a:xfrm rot="927754">
            <a:off x="2209800" y="2909888"/>
            <a:ext cx="304800" cy="233362"/>
          </a:xfrm>
          <a:prstGeom prst="rect">
            <a:avLst/>
          </a:prstGeom>
          <a:noFill/>
        </p:spPr>
      </p:pic>
      <p:pic>
        <p:nvPicPr>
          <p:cNvPr id="318474" name="Picture 10" descr="crab10"/>
          <p:cNvPicPr>
            <a:picLocks noChangeAspect="1" noChangeArrowheads="1" noCrop="1"/>
          </p:cNvPicPr>
          <p:nvPr/>
        </p:nvPicPr>
        <p:blipFill>
          <a:blip r:embed="rId12">
            <a:lum bright="-10000" contrast="18000"/>
          </a:blip>
          <a:srcRect/>
          <a:stretch>
            <a:fillRect/>
          </a:stretch>
        </p:blipFill>
        <p:spPr bwMode="auto">
          <a:xfrm rot="-157727">
            <a:off x="1524000" y="2901950"/>
            <a:ext cx="457200" cy="169863"/>
          </a:xfrm>
          <a:prstGeom prst="rect">
            <a:avLst/>
          </a:prstGeom>
          <a:noFill/>
        </p:spPr>
      </p:pic>
      <p:pic>
        <p:nvPicPr>
          <p:cNvPr id="318475" name="Picture 11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</a:blip>
          <a:srcRect/>
          <a:stretch>
            <a:fillRect/>
          </a:stretch>
        </p:blipFill>
        <p:spPr bwMode="auto">
          <a:xfrm>
            <a:off x="4038600" y="23813"/>
            <a:ext cx="1920875" cy="3200400"/>
          </a:xfrm>
          <a:prstGeom prst="rect">
            <a:avLst/>
          </a:prstGeom>
          <a:noFill/>
        </p:spPr>
      </p:pic>
      <p:sp>
        <p:nvSpPr>
          <p:cNvPr id="318476" name="Oval 12" descr="sun rain star"/>
          <p:cNvSpPr>
            <a:spLocks noChangeArrowheads="1"/>
          </p:cNvSpPr>
          <p:nvPr/>
        </p:nvSpPr>
        <p:spPr bwMode="auto">
          <a:xfrm>
            <a:off x="4789488" y="23813"/>
            <a:ext cx="512762" cy="152400"/>
          </a:xfrm>
          <a:prstGeom prst="ellipse">
            <a:avLst/>
          </a:prstGeom>
          <a:blipFill dpi="0" rotWithShape="1">
            <a:blip r:embed="rId5" cstate="print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18477" name="Picture 13" descr="frog057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</a:blip>
          <a:srcRect/>
          <a:stretch>
            <a:fillRect/>
          </a:stretch>
        </p:blipFill>
        <p:spPr bwMode="auto">
          <a:xfrm rot="-802712">
            <a:off x="4065588" y="2205038"/>
            <a:ext cx="381000" cy="274637"/>
          </a:xfrm>
          <a:prstGeom prst="rect">
            <a:avLst/>
          </a:prstGeom>
          <a:noFill/>
        </p:spPr>
      </p:pic>
      <p:pic>
        <p:nvPicPr>
          <p:cNvPr id="318478" name="Picture 14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</a:blip>
          <a:srcRect/>
          <a:stretch>
            <a:fillRect/>
          </a:stretch>
        </p:blipFill>
        <p:spPr bwMode="auto">
          <a:xfrm rot="18183074" flipH="1">
            <a:off x="4393406" y="915195"/>
            <a:ext cx="307975" cy="201612"/>
          </a:xfrm>
          <a:prstGeom prst="rect">
            <a:avLst/>
          </a:prstGeom>
          <a:noFill/>
        </p:spPr>
      </p:pic>
      <p:pic>
        <p:nvPicPr>
          <p:cNvPr id="318479" name="Picture 15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</a:blip>
          <a:srcRect/>
          <a:stretch>
            <a:fillRect/>
          </a:stretch>
        </p:blipFill>
        <p:spPr bwMode="auto">
          <a:xfrm rot="1394063">
            <a:off x="5516563" y="1852613"/>
            <a:ext cx="214312" cy="158750"/>
          </a:xfrm>
          <a:prstGeom prst="rect">
            <a:avLst/>
          </a:prstGeom>
          <a:noFill/>
        </p:spPr>
      </p:pic>
      <p:sp>
        <p:nvSpPr>
          <p:cNvPr id="318480" name="Freeform 16" descr="CamHa NuocGieng"/>
          <p:cNvSpPr>
            <a:spLocks/>
          </p:cNvSpPr>
          <p:nvPr/>
        </p:nvSpPr>
        <p:spPr bwMode="auto">
          <a:xfrm>
            <a:off x="4130675" y="2784475"/>
            <a:ext cx="1828800" cy="449263"/>
          </a:xfrm>
          <a:custGeom>
            <a:avLst/>
            <a:gdLst/>
            <a:ahLst/>
            <a:cxnLst>
              <a:cxn ang="0">
                <a:pos x="1146" y="273"/>
              </a:cxn>
              <a:cxn ang="0">
                <a:pos x="1142" y="5"/>
              </a:cxn>
              <a:cxn ang="0">
                <a:pos x="1124" y="18"/>
              </a:cxn>
              <a:cxn ang="0">
                <a:pos x="1070" y="27"/>
              </a:cxn>
              <a:cxn ang="0">
                <a:pos x="1042" y="36"/>
              </a:cxn>
              <a:cxn ang="0">
                <a:pos x="997" y="76"/>
              </a:cxn>
              <a:cxn ang="0">
                <a:pos x="861" y="102"/>
              </a:cxn>
              <a:cxn ang="0">
                <a:pos x="716" y="146"/>
              </a:cxn>
              <a:cxn ang="0">
                <a:pos x="616" y="191"/>
              </a:cxn>
              <a:cxn ang="0">
                <a:pos x="553" y="221"/>
              </a:cxn>
              <a:cxn ang="0">
                <a:pos x="508" y="243"/>
              </a:cxn>
              <a:cxn ang="0">
                <a:pos x="426" y="274"/>
              </a:cxn>
              <a:cxn ang="0">
                <a:pos x="1146" y="273"/>
              </a:cxn>
            </a:cxnLst>
            <a:rect l="0" t="0" r="r" b="b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18481" name="Picture 17" descr="krab0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27754">
            <a:off x="5553075" y="2452688"/>
            <a:ext cx="304800" cy="234950"/>
          </a:xfrm>
          <a:prstGeom prst="rect">
            <a:avLst/>
          </a:prstGeom>
          <a:noFill/>
        </p:spPr>
      </p:pic>
      <p:pic>
        <p:nvPicPr>
          <p:cNvPr id="318482" name="Picture 18" descr="crab1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57727">
            <a:off x="4081463" y="2967038"/>
            <a:ext cx="381000" cy="187325"/>
          </a:xfrm>
          <a:prstGeom prst="rect">
            <a:avLst/>
          </a:prstGeom>
          <a:noFill/>
        </p:spPr>
      </p:pic>
      <p:sp>
        <p:nvSpPr>
          <p:cNvPr id="318483" name="Freeform 19"/>
          <p:cNvSpPr>
            <a:spLocks/>
          </p:cNvSpPr>
          <p:nvPr/>
        </p:nvSpPr>
        <p:spPr bwMode="auto">
          <a:xfrm>
            <a:off x="4010025" y="2614613"/>
            <a:ext cx="19812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8484" name="Picture 20" descr="ech op keu rong"/>
          <p:cNvPicPr>
            <a:picLocks noChangeAspect="1" noChangeArrowheads="1" noCrop="1"/>
          </p:cNvPicPr>
          <p:nvPr/>
        </p:nvPicPr>
        <p:blipFill>
          <a:blip r:embed="rId14">
            <a:lum bright="-10000" contrast="14000"/>
          </a:blip>
          <a:srcRect/>
          <a:stretch>
            <a:fillRect/>
          </a:stretch>
        </p:blipFill>
        <p:spPr bwMode="auto">
          <a:xfrm>
            <a:off x="4343400" y="2157413"/>
            <a:ext cx="1447800" cy="1138237"/>
          </a:xfrm>
          <a:prstGeom prst="rect">
            <a:avLst/>
          </a:prstGeom>
          <a:noFill/>
        </p:spPr>
      </p:pic>
      <p:pic>
        <p:nvPicPr>
          <p:cNvPr id="318485" name="Picture 21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</a:blip>
          <a:srcRect/>
          <a:stretch>
            <a:fillRect/>
          </a:stretch>
        </p:blipFill>
        <p:spPr bwMode="auto">
          <a:xfrm>
            <a:off x="6553200" y="23813"/>
            <a:ext cx="1920875" cy="3200400"/>
          </a:xfrm>
          <a:prstGeom prst="rect">
            <a:avLst/>
          </a:prstGeom>
          <a:noFill/>
        </p:spPr>
      </p:pic>
      <p:sp>
        <p:nvSpPr>
          <p:cNvPr id="318486" name="Oval 22" descr="sun rain star"/>
          <p:cNvSpPr>
            <a:spLocks noChangeArrowheads="1"/>
          </p:cNvSpPr>
          <p:nvPr/>
        </p:nvSpPr>
        <p:spPr bwMode="auto">
          <a:xfrm>
            <a:off x="7304088" y="23813"/>
            <a:ext cx="512762" cy="152400"/>
          </a:xfrm>
          <a:prstGeom prst="ellipse">
            <a:avLst/>
          </a:prstGeom>
          <a:blipFill dpi="0" rotWithShape="1">
            <a:blip r:embed="rId5" cstate="print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18487" name="Picture 23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</a:blip>
          <a:srcRect/>
          <a:stretch>
            <a:fillRect/>
          </a:stretch>
        </p:blipFill>
        <p:spPr bwMode="auto">
          <a:xfrm rot="18183074" flipH="1">
            <a:off x="6957219" y="686594"/>
            <a:ext cx="307975" cy="201613"/>
          </a:xfrm>
          <a:prstGeom prst="rect">
            <a:avLst/>
          </a:prstGeom>
          <a:noFill/>
        </p:spPr>
      </p:pic>
      <p:pic>
        <p:nvPicPr>
          <p:cNvPr id="318488" name="Picture 24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</a:blip>
          <a:srcRect/>
          <a:stretch>
            <a:fillRect/>
          </a:stretch>
        </p:blipFill>
        <p:spPr bwMode="auto">
          <a:xfrm rot="1394063">
            <a:off x="8031163" y="1700213"/>
            <a:ext cx="214312" cy="158750"/>
          </a:xfrm>
          <a:prstGeom prst="rect">
            <a:avLst/>
          </a:prstGeom>
          <a:noFill/>
        </p:spPr>
      </p:pic>
      <p:sp>
        <p:nvSpPr>
          <p:cNvPr id="318489" name="Freeform 25" descr="CamHa NuocGieng"/>
          <p:cNvSpPr>
            <a:spLocks/>
          </p:cNvSpPr>
          <p:nvPr/>
        </p:nvSpPr>
        <p:spPr bwMode="auto">
          <a:xfrm>
            <a:off x="6616700" y="2798763"/>
            <a:ext cx="1828800" cy="457200"/>
          </a:xfrm>
          <a:custGeom>
            <a:avLst/>
            <a:gdLst/>
            <a:ahLst/>
            <a:cxnLst>
              <a:cxn ang="0">
                <a:pos x="1524" y="734"/>
              </a:cxn>
              <a:cxn ang="0">
                <a:pos x="1512" y="14"/>
              </a:cxn>
              <a:cxn ang="0">
                <a:pos x="1488" y="50"/>
              </a:cxn>
              <a:cxn ang="0">
                <a:pos x="1416" y="74"/>
              </a:cxn>
              <a:cxn ang="0">
                <a:pos x="1380" y="98"/>
              </a:cxn>
              <a:cxn ang="0">
                <a:pos x="1320" y="206"/>
              </a:cxn>
              <a:cxn ang="0">
                <a:pos x="1140" y="278"/>
              </a:cxn>
              <a:cxn ang="0">
                <a:pos x="948" y="398"/>
              </a:cxn>
              <a:cxn ang="0">
                <a:pos x="816" y="518"/>
              </a:cxn>
              <a:cxn ang="0">
                <a:pos x="732" y="602"/>
              </a:cxn>
              <a:cxn ang="0">
                <a:pos x="672" y="662"/>
              </a:cxn>
              <a:cxn ang="0">
                <a:pos x="564" y="746"/>
              </a:cxn>
              <a:cxn ang="0">
                <a:pos x="1524" y="734"/>
              </a:cxn>
            </a:cxnLst>
            <a:rect l="0" t="0" r="r" b="b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18490" name="Picture 26" descr="Ech vua ro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8988" y="1906588"/>
            <a:ext cx="814387" cy="1231900"/>
          </a:xfrm>
          <a:prstGeom prst="rect">
            <a:avLst/>
          </a:prstGeom>
          <a:noFill/>
        </p:spPr>
      </p:pic>
      <p:pic>
        <p:nvPicPr>
          <p:cNvPr id="318491" name="Picture 27" descr="crab1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234502">
            <a:off x="6477000" y="3071813"/>
            <a:ext cx="460375" cy="171450"/>
          </a:xfrm>
          <a:prstGeom prst="rect">
            <a:avLst/>
          </a:prstGeom>
          <a:noFill/>
        </p:spPr>
      </p:pic>
      <p:sp>
        <p:nvSpPr>
          <p:cNvPr id="318492" name="Freeform 28"/>
          <p:cNvSpPr>
            <a:spLocks/>
          </p:cNvSpPr>
          <p:nvPr/>
        </p:nvSpPr>
        <p:spPr bwMode="auto">
          <a:xfrm>
            <a:off x="6553200" y="2347913"/>
            <a:ext cx="192405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8493" name="Picture 29" descr="gold_crow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580952">
            <a:off x="7086600" y="422275"/>
            <a:ext cx="381000" cy="211138"/>
          </a:xfrm>
          <a:prstGeom prst="rect">
            <a:avLst/>
          </a:prstGeom>
          <a:noFill/>
        </p:spPr>
      </p:pic>
      <p:pic>
        <p:nvPicPr>
          <p:cNvPr id="318494" name="Picture 30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</a:blip>
          <a:srcRect/>
          <a:stretch>
            <a:fillRect/>
          </a:stretch>
        </p:blipFill>
        <p:spPr bwMode="auto">
          <a:xfrm>
            <a:off x="180975" y="3605213"/>
            <a:ext cx="1920875" cy="3200400"/>
          </a:xfrm>
          <a:prstGeom prst="rect">
            <a:avLst/>
          </a:prstGeom>
          <a:noFill/>
        </p:spPr>
      </p:pic>
      <p:pic>
        <p:nvPicPr>
          <p:cNvPr id="318495" name="Picture 31" descr="Ech Oc rong"/>
          <p:cNvPicPr>
            <a:picLocks noChangeAspect="1" noChangeArrowheads="1"/>
          </p:cNvPicPr>
          <p:nvPr/>
        </p:nvPicPr>
        <p:blipFill>
          <a:blip r:embed="rId17">
            <a:lum bright="-6000" contrast="16000"/>
          </a:blip>
          <a:srcRect/>
          <a:stretch>
            <a:fillRect/>
          </a:stretch>
        </p:blipFill>
        <p:spPr bwMode="auto">
          <a:xfrm>
            <a:off x="714375" y="5756275"/>
            <a:ext cx="960438" cy="620713"/>
          </a:xfrm>
          <a:prstGeom prst="rect">
            <a:avLst/>
          </a:prstGeom>
          <a:noFill/>
        </p:spPr>
      </p:pic>
      <p:sp>
        <p:nvSpPr>
          <p:cNvPr id="318496" name="Freeform 32" descr="CamHa NuocGieng"/>
          <p:cNvSpPr>
            <a:spLocks/>
          </p:cNvSpPr>
          <p:nvPr/>
        </p:nvSpPr>
        <p:spPr bwMode="auto">
          <a:xfrm>
            <a:off x="257175" y="6376988"/>
            <a:ext cx="1828800" cy="457200"/>
          </a:xfrm>
          <a:custGeom>
            <a:avLst/>
            <a:gdLst/>
            <a:ahLst/>
            <a:cxnLst>
              <a:cxn ang="0">
                <a:pos x="1524" y="734"/>
              </a:cxn>
              <a:cxn ang="0">
                <a:pos x="1512" y="14"/>
              </a:cxn>
              <a:cxn ang="0">
                <a:pos x="1488" y="50"/>
              </a:cxn>
              <a:cxn ang="0">
                <a:pos x="1416" y="74"/>
              </a:cxn>
              <a:cxn ang="0">
                <a:pos x="1380" y="98"/>
              </a:cxn>
              <a:cxn ang="0">
                <a:pos x="1320" y="206"/>
              </a:cxn>
              <a:cxn ang="0">
                <a:pos x="1140" y="278"/>
              </a:cxn>
              <a:cxn ang="0">
                <a:pos x="948" y="398"/>
              </a:cxn>
              <a:cxn ang="0">
                <a:pos x="816" y="518"/>
              </a:cxn>
              <a:cxn ang="0">
                <a:pos x="732" y="602"/>
              </a:cxn>
              <a:cxn ang="0">
                <a:pos x="672" y="662"/>
              </a:cxn>
              <a:cxn ang="0">
                <a:pos x="564" y="746"/>
              </a:cxn>
              <a:cxn ang="0">
                <a:pos x="1524" y="734"/>
              </a:cxn>
            </a:cxnLst>
            <a:rect l="0" t="0" r="r" b="b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18497" name="Freeform 33"/>
          <p:cNvSpPr>
            <a:spLocks/>
          </p:cNvSpPr>
          <p:nvPr/>
        </p:nvSpPr>
        <p:spPr bwMode="auto">
          <a:xfrm>
            <a:off x="152400" y="6072188"/>
            <a:ext cx="2057400" cy="4222750"/>
          </a:xfrm>
          <a:custGeom>
            <a:avLst/>
            <a:gdLst/>
            <a:ahLst/>
            <a:cxnLst>
              <a:cxn ang="0">
                <a:pos x="58" y="71"/>
              </a:cxn>
              <a:cxn ang="0">
                <a:pos x="0" y="3925"/>
              </a:cxn>
              <a:cxn ang="0">
                <a:pos x="2094" y="3919"/>
              </a:cxn>
              <a:cxn ang="0">
                <a:pos x="2094" y="79"/>
              </a:cxn>
              <a:cxn ang="0">
                <a:pos x="2052" y="79"/>
              </a:cxn>
              <a:cxn ang="0">
                <a:pos x="2070" y="85"/>
              </a:cxn>
              <a:cxn ang="0">
                <a:pos x="1938" y="67"/>
              </a:cxn>
              <a:cxn ang="0">
                <a:pos x="1818" y="79"/>
              </a:cxn>
              <a:cxn ang="0">
                <a:pos x="1680" y="103"/>
              </a:cxn>
              <a:cxn ang="0">
                <a:pos x="1512" y="121"/>
              </a:cxn>
              <a:cxn ang="0">
                <a:pos x="1332" y="109"/>
              </a:cxn>
              <a:cxn ang="0">
                <a:pos x="1158" y="91"/>
              </a:cxn>
              <a:cxn ang="0">
                <a:pos x="1068" y="109"/>
              </a:cxn>
              <a:cxn ang="0">
                <a:pos x="978" y="121"/>
              </a:cxn>
              <a:cxn ang="0">
                <a:pos x="910" y="103"/>
              </a:cxn>
              <a:cxn ang="0">
                <a:pos x="846" y="95"/>
              </a:cxn>
              <a:cxn ang="0">
                <a:pos x="750" y="91"/>
              </a:cxn>
              <a:cxn ang="0">
                <a:pos x="694" y="99"/>
              </a:cxn>
              <a:cxn ang="0">
                <a:pos x="618" y="67"/>
              </a:cxn>
              <a:cxn ang="0">
                <a:pos x="514" y="27"/>
              </a:cxn>
              <a:cxn ang="0">
                <a:pos x="462" y="31"/>
              </a:cxn>
              <a:cxn ang="0">
                <a:pos x="318" y="31"/>
              </a:cxn>
              <a:cxn ang="0">
                <a:pos x="258" y="63"/>
              </a:cxn>
              <a:cxn ang="0">
                <a:pos x="162" y="71"/>
              </a:cxn>
              <a:cxn ang="0">
                <a:pos x="58" y="71"/>
              </a:cxn>
            </a:cxnLst>
            <a:rect l="0" t="0" r="r" b="b"/>
            <a:pathLst>
              <a:path w="2205" h="3925">
                <a:moveTo>
                  <a:pt x="58" y="71"/>
                </a:moveTo>
                <a:lnTo>
                  <a:pt x="0" y="3925"/>
                </a:lnTo>
                <a:lnTo>
                  <a:pt x="2094" y="3919"/>
                </a:lnTo>
                <a:lnTo>
                  <a:pt x="2094" y="79"/>
                </a:lnTo>
                <a:cubicBezTo>
                  <a:pt x="2070" y="63"/>
                  <a:pt x="2079" y="89"/>
                  <a:pt x="2052" y="79"/>
                </a:cubicBezTo>
                <a:cubicBezTo>
                  <a:pt x="1836" y="0"/>
                  <a:pt x="2205" y="175"/>
                  <a:pt x="2070" y="85"/>
                </a:cubicBezTo>
                <a:cubicBezTo>
                  <a:pt x="2046" y="91"/>
                  <a:pt x="1962" y="60"/>
                  <a:pt x="1938" y="67"/>
                </a:cubicBezTo>
                <a:cubicBezTo>
                  <a:pt x="1911" y="63"/>
                  <a:pt x="1861" y="73"/>
                  <a:pt x="1818" y="79"/>
                </a:cubicBezTo>
                <a:cubicBezTo>
                  <a:pt x="1775" y="85"/>
                  <a:pt x="1731" y="96"/>
                  <a:pt x="1680" y="103"/>
                </a:cubicBezTo>
                <a:cubicBezTo>
                  <a:pt x="1668" y="139"/>
                  <a:pt x="1572" y="115"/>
                  <a:pt x="1512" y="121"/>
                </a:cubicBezTo>
                <a:cubicBezTo>
                  <a:pt x="1455" y="130"/>
                  <a:pt x="1443" y="112"/>
                  <a:pt x="1332" y="109"/>
                </a:cubicBezTo>
                <a:cubicBezTo>
                  <a:pt x="1273" y="104"/>
                  <a:pt x="1194" y="163"/>
                  <a:pt x="1158" y="91"/>
                </a:cubicBezTo>
                <a:cubicBezTo>
                  <a:pt x="1124" y="88"/>
                  <a:pt x="1098" y="104"/>
                  <a:pt x="1068" y="109"/>
                </a:cubicBezTo>
                <a:cubicBezTo>
                  <a:pt x="1038" y="114"/>
                  <a:pt x="1004" y="122"/>
                  <a:pt x="978" y="121"/>
                </a:cubicBezTo>
                <a:cubicBezTo>
                  <a:pt x="957" y="127"/>
                  <a:pt x="926" y="89"/>
                  <a:pt x="910" y="103"/>
                </a:cubicBezTo>
                <a:cubicBezTo>
                  <a:pt x="877" y="131"/>
                  <a:pt x="846" y="95"/>
                  <a:pt x="846" y="95"/>
                </a:cubicBezTo>
                <a:cubicBezTo>
                  <a:pt x="816" y="89"/>
                  <a:pt x="776" y="107"/>
                  <a:pt x="750" y="91"/>
                </a:cubicBezTo>
                <a:cubicBezTo>
                  <a:pt x="725" y="75"/>
                  <a:pt x="717" y="119"/>
                  <a:pt x="694" y="99"/>
                </a:cubicBezTo>
                <a:cubicBezTo>
                  <a:pt x="674" y="82"/>
                  <a:pt x="642" y="79"/>
                  <a:pt x="618" y="67"/>
                </a:cubicBezTo>
                <a:cubicBezTo>
                  <a:pt x="594" y="73"/>
                  <a:pt x="537" y="17"/>
                  <a:pt x="514" y="27"/>
                </a:cubicBezTo>
                <a:cubicBezTo>
                  <a:pt x="494" y="36"/>
                  <a:pt x="474" y="39"/>
                  <a:pt x="462" y="31"/>
                </a:cubicBezTo>
                <a:cubicBezTo>
                  <a:pt x="427" y="23"/>
                  <a:pt x="352" y="26"/>
                  <a:pt x="318" y="31"/>
                </a:cubicBezTo>
                <a:cubicBezTo>
                  <a:pt x="284" y="36"/>
                  <a:pt x="284" y="56"/>
                  <a:pt x="258" y="63"/>
                </a:cubicBezTo>
                <a:cubicBezTo>
                  <a:pt x="202" y="16"/>
                  <a:pt x="195" y="70"/>
                  <a:pt x="162" y="71"/>
                </a:cubicBezTo>
                <a:cubicBezTo>
                  <a:pt x="129" y="72"/>
                  <a:pt x="80" y="71"/>
                  <a:pt x="58" y="71"/>
                </a:cubicBez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7999">
                <a:srgbClr val="99CCFF">
                  <a:alpha val="85961"/>
                </a:srgbClr>
              </a:gs>
              <a:gs pos="36000">
                <a:srgbClr val="9966FF">
                  <a:alpha val="71920"/>
                </a:srgbClr>
              </a:gs>
              <a:gs pos="61000">
                <a:srgbClr val="CC99FF">
                  <a:alpha val="52420"/>
                </a:srgbClr>
              </a:gs>
              <a:gs pos="82001">
                <a:srgbClr val="99CCFF">
                  <a:alpha val="36039"/>
                </a:srgbClr>
              </a:gs>
              <a:gs pos="100000">
                <a:srgbClr val="CCCCFF">
                  <a:alpha val="22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8498" name="Picture 34" descr="untitled4"/>
          <p:cNvPicPr>
            <a:picLocks noChangeAspect="1" noChangeArrowheads="1"/>
          </p:cNvPicPr>
          <p:nvPr/>
        </p:nvPicPr>
        <p:blipFill>
          <a:blip r:embed="rId18">
            <a:lum bright="-8000" contrast="24000"/>
          </a:blip>
          <a:srcRect/>
          <a:stretch>
            <a:fillRect/>
          </a:stretch>
        </p:blipFill>
        <p:spPr bwMode="auto">
          <a:xfrm>
            <a:off x="2454275" y="3581400"/>
            <a:ext cx="1965325" cy="3195638"/>
          </a:xfrm>
          <a:prstGeom prst="rect">
            <a:avLst/>
          </a:prstGeom>
          <a:noFill/>
        </p:spPr>
      </p:pic>
      <p:pic>
        <p:nvPicPr>
          <p:cNvPr id="318499" name="Picture 35" descr="duong nhang nhao"/>
          <p:cNvPicPr>
            <a:picLocks noChangeAspect="1" noChangeArrowheads="1"/>
          </p:cNvPicPr>
          <p:nvPr/>
        </p:nvPicPr>
        <p:blipFill>
          <a:blip r:embed="rId19">
            <a:lum bright="-10000" contrast="18000"/>
          </a:blip>
          <a:srcRect/>
          <a:stretch>
            <a:fillRect/>
          </a:stretch>
        </p:blipFill>
        <p:spPr bwMode="auto">
          <a:xfrm>
            <a:off x="4724400" y="3586163"/>
            <a:ext cx="1965325" cy="3203575"/>
          </a:xfrm>
          <a:prstGeom prst="rect">
            <a:avLst/>
          </a:prstGeom>
          <a:noFill/>
        </p:spPr>
      </p:pic>
      <p:pic>
        <p:nvPicPr>
          <p:cNvPr id="318500" name="Picture 36" descr="echnhangnhaorong2"/>
          <p:cNvPicPr>
            <a:picLocks noChangeAspect="1" noChangeArrowheads="1" noCrop="1"/>
          </p:cNvPicPr>
          <p:nvPr/>
        </p:nvPicPr>
        <p:blipFill>
          <a:blip r:embed="rId20" cstate="print">
            <a:lum bright="-10000" contrast="14000"/>
          </a:blip>
          <a:srcRect/>
          <a:stretch>
            <a:fillRect/>
          </a:stretch>
        </p:blipFill>
        <p:spPr bwMode="auto">
          <a:xfrm>
            <a:off x="5486400" y="4852988"/>
            <a:ext cx="660400" cy="539750"/>
          </a:xfrm>
          <a:prstGeom prst="rect">
            <a:avLst/>
          </a:prstGeom>
          <a:noFill/>
        </p:spPr>
      </p:pic>
      <p:sp>
        <p:nvSpPr>
          <p:cNvPr id="318501" name="Rectangle 37"/>
          <p:cNvSpPr>
            <a:spLocks noChangeArrowheads="1"/>
          </p:cNvSpPr>
          <p:nvPr/>
        </p:nvSpPr>
        <p:spPr bwMode="auto">
          <a:xfrm>
            <a:off x="6934200" y="3586163"/>
            <a:ext cx="1905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8502" name="Picture 38" descr="ech end rong"/>
          <p:cNvPicPr>
            <a:picLocks noChangeAspect="1" noChangeArrowheads="1"/>
          </p:cNvPicPr>
          <p:nvPr/>
        </p:nvPicPr>
        <p:blipFill>
          <a:blip r:embed="rId21">
            <a:lum bright="6000" contrast="30000"/>
          </a:blip>
          <a:srcRect/>
          <a:stretch>
            <a:fillRect/>
          </a:stretch>
        </p:blipFill>
        <p:spPr bwMode="auto">
          <a:xfrm rot="457117">
            <a:off x="7702550" y="5805488"/>
            <a:ext cx="428625" cy="490537"/>
          </a:xfrm>
          <a:prstGeom prst="rect">
            <a:avLst/>
          </a:prstGeom>
          <a:noFill/>
        </p:spPr>
      </p:pic>
      <p:pic>
        <p:nvPicPr>
          <p:cNvPr id="318503" name="Picture 39" descr="trau231006"/>
          <p:cNvPicPr>
            <a:picLocks noChangeAspect="1" noChangeArrowheads="1" noCrop="1"/>
          </p:cNvPicPr>
          <p:nvPr/>
        </p:nvPicPr>
        <p:blipFill>
          <a:blip r:embed="rId22">
            <a:lum bright="-10000" contrast="16000"/>
          </a:blip>
          <a:srcRect/>
          <a:stretch>
            <a:fillRect/>
          </a:stretch>
        </p:blipFill>
        <p:spPr bwMode="auto">
          <a:xfrm>
            <a:off x="6992938" y="3614738"/>
            <a:ext cx="2455862" cy="2667000"/>
          </a:xfrm>
          <a:prstGeom prst="rect">
            <a:avLst/>
          </a:prstGeom>
          <a:noFill/>
        </p:spPr>
      </p:pic>
      <p:sp>
        <p:nvSpPr>
          <p:cNvPr id="318504" name="AutoShape 40"/>
          <p:cNvSpPr>
            <a:spLocks noChangeArrowheads="1"/>
          </p:cNvSpPr>
          <p:nvPr/>
        </p:nvSpPr>
        <p:spPr bwMode="auto">
          <a:xfrm>
            <a:off x="7169150" y="5376863"/>
            <a:ext cx="1531938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505" name="Rectangle 41"/>
          <p:cNvSpPr>
            <a:spLocks noChangeArrowheads="1"/>
          </p:cNvSpPr>
          <p:nvPr/>
        </p:nvSpPr>
        <p:spPr bwMode="auto">
          <a:xfrm>
            <a:off x="1423988" y="47625"/>
            <a:ext cx="19812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506" name="Rectangle 42"/>
          <p:cNvSpPr>
            <a:spLocks noChangeArrowheads="1"/>
          </p:cNvSpPr>
          <p:nvPr/>
        </p:nvSpPr>
        <p:spPr bwMode="auto">
          <a:xfrm>
            <a:off x="4014788" y="47625"/>
            <a:ext cx="1965325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507" name="Rectangle 43"/>
          <p:cNvSpPr>
            <a:spLocks noChangeArrowheads="1"/>
          </p:cNvSpPr>
          <p:nvPr/>
        </p:nvSpPr>
        <p:spPr bwMode="auto">
          <a:xfrm>
            <a:off x="6553200" y="47625"/>
            <a:ext cx="1938338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508" name="Rectangle 44"/>
          <p:cNvSpPr>
            <a:spLocks noChangeArrowheads="1"/>
          </p:cNvSpPr>
          <p:nvPr/>
        </p:nvSpPr>
        <p:spPr bwMode="auto">
          <a:xfrm>
            <a:off x="176213" y="3581400"/>
            <a:ext cx="1965325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509" name="Rectangle 45"/>
          <p:cNvSpPr>
            <a:spLocks noChangeArrowheads="1"/>
          </p:cNvSpPr>
          <p:nvPr/>
        </p:nvSpPr>
        <p:spPr bwMode="auto">
          <a:xfrm>
            <a:off x="2425700" y="3581400"/>
            <a:ext cx="19812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510" name="Rectangle 46"/>
          <p:cNvSpPr>
            <a:spLocks noChangeArrowheads="1"/>
          </p:cNvSpPr>
          <p:nvPr/>
        </p:nvSpPr>
        <p:spPr bwMode="auto">
          <a:xfrm>
            <a:off x="4724400" y="3581400"/>
            <a:ext cx="19812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8511" name="Rectangle 47"/>
          <p:cNvSpPr>
            <a:spLocks noChangeArrowheads="1"/>
          </p:cNvSpPr>
          <p:nvPr/>
        </p:nvSpPr>
        <p:spPr bwMode="auto">
          <a:xfrm>
            <a:off x="0" y="6810375"/>
            <a:ext cx="2362200" cy="3629025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512" name="Text Box 48"/>
          <p:cNvSpPr txBox="1">
            <a:spLocks noChangeArrowheads="1"/>
          </p:cNvSpPr>
          <p:nvPr/>
        </p:nvSpPr>
        <p:spPr bwMode="auto">
          <a:xfrm>
            <a:off x="0" y="914400"/>
            <a:ext cx="1447800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KÓ l¹i c©u chuyÖn b»ng lêi v¨n cña 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em ?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51" name="Ech ngoi day gie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/>
          <a:stretch>
            <a:fillRect/>
          </a:stretch>
        </p:blipFill>
        <p:spPr>
          <a:xfrm>
            <a:off x="304800" y="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1849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3184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0157 -0.36343 " pathEditMode="relative" rAng="0" ptsTypes="AA">
                                      <p:cBhvr>
                                        <p:cTn id="23" dur="25000" fill="hold"/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8000" fill="hold"/>
                                        <p:tgtEl>
                                          <p:spTgt spid="3185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7" dur="8000" fill="hold"/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8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31" dur="2000" fill="hold"/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3185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478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318497" grpId="0" animBg="1"/>
      <p:bldP spid="318504" grpId="0" animBg="1"/>
      <p:bldP spid="31850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971800" y="866775"/>
            <a:ext cx="3352800" cy="457200"/>
            <a:chOff x="1584" y="576"/>
            <a:chExt cx="2112" cy="288"/>
          </a:xfrm>
        </p:grpSpPr>
        <p:sp>
          <p:nvSpPr>
            <p:cNvPr id="8227" name="Line 6"/>
            <p:cNvSpPr>
              <a:spLocks noChangeShapeType="1"/>
            </p:cNvSpPr>
            <p:nvPr/>
          </p:nvSpPr>
          <p:spPr bwMode="auto">
            <a:xfrm flipH="1">
              <a:off x="1584" y="576"/>
              <a:ext cx="1056" cy="28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28" name="Line 7"/>
            <p:cNvSpPr>
              <a:spLocks noChangeShapeType="1"/>
            </p:cNvSpPr>
            <p:nvPr/>
          </p:nvSpPr>
          <p:spPr bwMode="auto">
            <a:xfrm>
              <a:off x="2640" y="576"/>
              <a:ext cx="1056" cy="28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</p:grp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57200" y="1447800"/>
            <a:ext cx="3810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Trong giÕng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953000" y="1447800"/>
            <a:ext cx="3810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Ngoµi giÕng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33338" y="2514600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Kh«ng gian sèng chËt hÑp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33338" y="3657600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Mèi quan hÖ h¹n chÕ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33338" y="4805363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Kiªu 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ng¹o, huªnh hoang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47625" y="5953125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HiÓu </a:t>
            </a:r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biÕt c¹n hÑp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4800600" y="2514600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Kh«ng gian sèng réng lín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4800600" y="3657600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Mèi quan hÖ më réng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4800600" y="4800600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28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Kiªu ng¹o, huªnh hoang</a:t>
            </a:r>
            <a:endParaRPr lang="en-US" sz="2800" b="1" dirty="0">
              <a:solidFill>
                <a:schemeClr val="tx1">
                  <a:lumMod val="20000"/>
                  <a:lumOff val="80000"/>
                </a:schemeClr>
              </a:solidFill>
              <a:latin typeface=".VnTime" pitchFamily="34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4800600" y="5943600"/>
            <a:ext cx="4343400" cy="762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BÞ </a:t>
            </a:r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.VnTime" pitchFamily="34" charset="0"/>
              </a:rPr>
              <a:t>dÉm bÑp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2057400" y="228600"/>
            <a:ext cx="5638800" cy="609600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M«i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tr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­</a:t>
            </a:r>
            <a:r>
              <a:rPr lang="vi-VN" sz="3600" b="1" dirty="0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ư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êng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.VnTime" pitchFamily="34" charset="0"/>
              </a:rPr>
              <a:t>sèng cña Õch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2286000" y="21336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2286000" y="32766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2266950" y="44196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2266950" y="5576888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05313" y="2633663"/>
            <a:ext cx="361950" cy="447675"/>
            <a:chOff x="2766" y="1659"/>
            <a:chExt cx="228" cy="282"/>
          </a:xfrm>
        </p:grpSpPr>
        <p:sp>
          <p:nvSpPr>
            <p:cNvPr id="8223" name="Line 24"/>
            <p:cNvSpPr>
              <a:spLocks noChangeShapeType="1"/>
            </p:cNvSpPr>
            <p:nvPr/>
          </p:nvSpPr>
          <p:spPr bwMode="auto">
            <a:xfrm>
              <a:off x="2766" y="1659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24" name="Line 25"/>
            <p:cNvSpPr>
              <a:spLocks noChangeShapeType="1"/>
            </p:cNvSpPr>
            <p:nvPr/>
          </p:nvSpPr>
          <p:spPr bwMode="auto">
            <a:xfrm flipH="1">
              <a:off x="2766" y="1797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25" name="Line 28"/>
            <p:cNvSpPr>
              <a:spLocks noChangeShapeType="1"/>
            </p:cNvSpPr>
            <p:nvPr/>
          </p:nvSpPr>
          <p:spPr bwMode="auto">
            <a:xfrm flipH="1">
              <a:off x="2898" y="1659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26" name="Line 29"/>
            <p:cNvSpPr>
              <a:spLocks noChangeShapeType="1"/>
            </p:cNvSpPr>
            <p:nvPr/>
          </p:nvSpPr>
          <p:spPr bwMode="auto">
            <a:xfrm>
              <a:off x="2898" y="1797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</p:grp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6938963" y="21336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6938963" y="32766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6919913" y="44196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6919913" y="5576888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.VnTime" pitchFamily="34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495800" y="5105400"/>
            <a:ext cx="228600" cy="152400"/>
            <a:chOff x="2832" y="2496"/>
            <a:chExt cx="144" cy="96"/>
          </a:xfrm>
        </p:grpSpPr>
        <p:sp>
          <p:nvSpPr>
            <p:cNvPr id="8221" name="Line 35"/>
            <p:cNvSpPr>
              <a:spLocks noChangeShapeType="1"/>
            </p:cNvSpPr>
            <p:nvPr/>
          </p:nvSpPr>
          <p:spPr bwMode="auto">
            <a:xfrm>
              <a:off x="2832" y="2496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22" name="Line 36"/>
            <p:cNvSpPr>
              <a:spLocks noChangeShapeType="1"/>
            </p:cNvSpPr>
            <p:nvPr/>
          </p:nvSpPr>
          <p:spPr bwMode="auto">
            <a:xfrm>
              <a:off x="2832" y="2592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419600" y="3810000"/>
            <a:ext cx="361950" cy="447675"/>
            <a:chOff x="2766" y="1659"/>
            <a:chExt cx="228" cy="282"/>
          </a:xfrm>
        </p:grpSpPr>
        <p:sp>
          <p:nvSpPr>
            <p:cNvPr id="8217" name="Line 39"/>
            <p:cNvSpPr>
              <a:spLocks noChangeShapeType="1"/>
            </p:cNvSpPr>
            <p:nvPr/>
          </p:nvSpPr>
          <p:spPr bwMode="auto">
            <a:xfrm>
              <a:off x="2766" y="1659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18" name="Line 40"/>
            <p:cNvSpPr>
              <a:spLocks noChangeShapeType="1"/>
            </p:cNvSpPr>
            <p:nvPr/>
          </p:nvSpPr>
          <p:spPr bwMode="auto">
            <a:xfrm flipH="1">
              <a:off x="2766" y="1797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19" name="Line 41"/>
            <p:cNvSpPr>
              <a:spLocks noChangeShapeType="1"/>
            </p:cNvSpPr>
            <p:nvPr/>
          </p:nvSpPr>
          <p:spPr bwMode="auto">
            <a:xfrm flipH="1">
              <a:off x="2898" y="1659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8220" name="Line 42"/>
            <p:cNvSpPr>
              <a:spLocks noChangeShapeType="1"/>
            </p:cNvSpPr>
            <p:nvPr/>
          </p:nvSpPr>
          <p:spPr bwMode="auto">
            <a:xfrm>
              <a:off x="2898" y="1797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84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build="allAtOnce" animBg="1"/>
      <p:bldP spid="18450" grpId="0" animBg="1"/>
      <p:bldP spid="18452" grpId="0" animBg="1"/>
      <p:bldP spid="18453" grpId="0" animBg="1"/>
      <p:bldP spid="18454" grpId="0" animBg="1"/>
      <p:bldP spid="18455" grpId="0" animBg="1"/>
      <p:bldP spid="18463" grpId="0" animBg="1"/>
      <p:bldP spid="18464" grpId="0" animBg="1"/>
      <p:bldP spid="18465" grpId="0" animBg="1"/>
      <p:bldP spid="184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Tæng kÕt 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*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Néi dung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: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Phª ph¸n nh÷ng kÎ hiÓu biÕt c¹n hÑp l¹i huyªnh hoang.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Khuyªn con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</a:t>
            </a:r>
            <a:r>
              <a:rPr lang="vi-VN" sz="2800" kern="0" dirty="0">
                <a:solidFill>
                  <a:srgbClr val="000000"/>
                </a:solidFill>
                <a:latin typeface=".VnTime" pitchFamily="34" charset="0"/>
              </a:rPr>
              <a:t>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­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êi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ph¶i cè g¾ng më réng tÇm hiÓu biÕt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  cña m×nh, kh«ng chñ quan, kiªu ng¹o. 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* NghÖ thuËt: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Ng¾n gän, xóc tÝch.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M</a:t>
            </a:r>
            <a:r>
              <a:rPr lang="vi-VN" sz="2800" kern="0" dirty="0">
                <a:solidFill>
                  <a:srgbClr val="000000"/>
                </a:solidFill>
                <a:latin typeface=".VnTime" pitchFamily="34" charset="0"/>
              </a:rPr>
              <a:t>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­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în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chuyÖn loµi vËt ®Ó khuyªn r¨n con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ng­</a:t>
            </a:r>
            <a:r>
              <a:rPr lang="vi-VN" sz="2800" kern="0" dirty="0">
                <a:solidFill>
                  <a:srgbClr val="000000"/>
                </a:solidFill>
                <a:latin typeface=".VnTime" pitchFamily="34" charset="0"/>
              </a:rPr>
              <a:t>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êi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               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620" name="Picture 36" descr="4[1]537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3587" name="Text Box 5"/>
          <p:cNvSpPr txBox="1">
            <a:spLocks noChangeArrowheads="1"/>
          </p:cNvSpPr>
          <p:nvPr/>
        </p:nvSpPr>
        <p:spPr bwMode="auto">
          <a:xfrm>
            <a:off x="3810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C</a:t>
            </a:r>
          </a:p>
        </p:txBody>
      </p:sp>
      <p:sp>
        <p:nvSpPr>
          <p:cNvPr id="323588" name="Text Box 6"/>
          <p:cNvSpPr txBox="1">
            <a:spLocks noChangeArrowheads="1"/>
          </p:cNvSpPr>
          <p:nvPr/>
        </p:nvSpPr>
        <p:spPr bwMode="auto">
          <a:xfrm>
            <a:off x="9144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O</a:t>
            </a:r>
          </a:p>
        </p:txBody>
      </p:sp>
      <p:sp>
        <p:nvSpPr>
          <p:cNvPr id="323589" name="Text Box 7"/>
          <p:cNvSpPr txBox="1">
            <a:spLocks noChangeArrowheads="1"/>
          </p:cNvSpPr>
          <p:nvPr/>
        </p:nvSpPr>
        <p:spPr bwMode="auto">
          <a:xfrm>
            <a:off x="14478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</a:t>
            </a:r>
          </a:p>
        </p:txBody>
      </p:sp>
      <p:sp>
        <p:nvSpPr>
          <p:cNvPr id="323590" name="Text Box 8"/>
          <p:cNvSpPr txBox="1">
            <a:spLocks noChangeArrowheads="1"/>
          </p:cNvSpPr>
          <p:nvPr/>
        </p:nvSpPr>
        <p:spPr bwMode="auto">
          <a:xfrm>
            <a:off x="21336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T</a:t>
            </a:r>
          </a:p>
        </p:txBody>
      </p:sp>
      <p:sp>
        <p:nvSpPr>
          <p:cNvPr id="323591" name="Text Box 9"/>
          <p:cNvSpPr txBox="1">
            <a:spLocks noChangeArrowheads="1"/>
          </p:cNvSpPr>
          <p:nvPr/>
        </p:nvSpPr>
        <p:spPr bwMode="auto">
          <a:xfrm>
            <a:off x="26670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R</a:t>
            </a:r>
          </a:p>
        </p:txBody>
      </p:sp>
      <p:sp>
        <p:nvSpPr>
          <p:cNvPr id="323592" name="Text Box 10"/>
          <p:cNvSpPr txBox="1">
            <a:spLocks noChangeArrowheads="1"/>
          </p:cNvSpPr>
          <p:nvPr/>
        </p:nvSpPr>
        <p:spPr bwMode="auto">
          <a:xfrm>
            <a:off x="3200400" y="3559175"/>
            <a:ext cx="492443" cy="707886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Ờ</a:t>
            </a:r>
            <a:endParaRPr lang="en-US" sz="4000" b="1" dirty="0">
              <a:solidFill>
                <a:srgbClr val="FF0000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323593" name="Text Box 11"/>
          <p:cNvSpPr txBox="1">
            <a:spLocks noChangeArrowheads="1"/>
          </p:cNvSpPr>
          <p:nvPr/>
        </p:nvSpPr>
        <p:spPr bwMode="auto">
          <a:xfrm>
            <a:off x="37338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</a:t>
            </a:r>
          </a:p>
        </p:txBody>
      </p:sp>
      <p:sp>
        <p:nvSpPr>
          <p:cNvPr id="323594" name="Text Box 12"/>
          <p:cNvSpPr txBox="1">
            <a:spLocks noChangeArrowheads="1"/>
          </p:cNvSpPr>
          <p:nvPr/>
        </p:nvSpPr>
        <p:spPr bwMode="auto">
          <a:xfrm>
            <a:off x="44196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B</a:t>
            </a:r>
          </a:p>
        </p:txBody>
      </p:sp>
      <p:sp>
        <p:nvSpPr>
          <p:cNvPr id="323595" name="Text Box 13"/>
          <p:cNvSpPr txBox="1">
            <a:spLocks noChangeArrowheads="1"/>
          </p:cNvSpPr>
          <p:nvPr/>
        </p:nvSpPr>
        <p:spPr bwMode="auto">
          <a:xfrm>
            <a:off x="4953000" y="3559175"/>
            <a:ext cx="492443" cy="707886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Ằ</a:t>
            </a:r>
            <a:endParaRPr lang="en-US" sz="4000" b="1" dirty="0">
              <a:solidFill>
                <a:srgbClr val="FF0000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323596" name="Text Box 14"/>
          <p:cNvSpPr txBox="1">
            <a:spLocks noChangeArrowheads="1"/>
          </p:cNvSpPr>
          <p:nvPr/>
        </p:nvSpPr>
        <p:spPr bwMode="auto">
          <a:xfrm>
            <a:off x="54864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N</a:t>
            </a:r>
          </a:p>
        </p:txBody>
      </p:sp>
      <p:sp>
        <p:nvSpPr>
          <p:cNvPr id="323597" name="Text Box 15"/>
          <p:cNvSpPr txBox="1">
            <a:spLocks noChangeArrowheads="1"/>
          </p:cNvSpPr>
          <p:nvPr/>
        </p:nvSpPr>
        <p:spPr bwMode="auto">
          <a:xfrm>
            <a:off x="6019800" y="355917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G</a:t>
            </a:r>
          </a:p>
        </p:txBody>
      </p:sp>
      <p:sp>
        <p:nvSpPr>
          <p:cNvPr id="323598" name="Text Box 16"/>
          <p:cNvSpPr txBox="1">
            <a:spLocks noChangeArrowheads="1"/>
          </p:cNvSpPr>
          <p:nvPr/>
        </p:nvSpPr>
        <p:spPr bwMode="auto">
          <a:xfrm>
            <a:off x="6705600" y="356552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V</a:t>
            </a:r>
          </a:p>
        </p:txBody>
      </p:sp>
      <p:sp>
        <p:nvSpPr>
          <p:cNvPr id="323599" name="Text Box 17"/>
          <p:cNvSpPr txBox="1">
            <a:spLocks noChangeArrowheads="1"/>
          </p:cNvSpPr>
          <p:nvPr/>
        </p:nvSpPr>
        <p:spPr bwMode="auto">
          <a:xfrm>
            <a:off x="7239000" y="356552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U</a:t>
            </a:r>
          </a:p>
        </p:txBody>
      </p:sp>
      <p:sp>
        <p:nvSpPr>
          <p:cNvPr id="323600" name="Text Box 18"/>
          <p:cNvSpPr txBox="1">
            <a:spLocks noChangeArrowheads="1"/>
          </p:cNvSpPr>
          <p:nvPr/>
        </p:nvSpPr>
        <p:spPr bwMode="auto">
          <a:xfrm>
            <a:off x="7772400" y="356552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N</a:t>
            </a:r>
          </a:p>
        </p:txBody>
      </p:sp>
      <p:sp>
        <p:nvSpPr>
          <p:cNvPr id="323601" name="Text Box 19"/>
          <p:cNvSpPr txBox="1">
            <a:spLocks noChangeArrowheads="1"/>
          </p:cNvSpPr>
          <p:nvPr/>
        </p:nvSpPr>
        <p:spPr bwMode="auto">
          <a:xfrm>
            <a:off x="8305800" y="3565525"/>
            <a:ext cx="48895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G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810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9144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2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14478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3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1336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4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26670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5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3200400" y="3567332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6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37338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7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44196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8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4953000" y="3567332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9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54864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10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6019800" y="355917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11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6705600" y="356552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12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7239000" y="356552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13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7772400" y="356552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14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8305800" y="3565525"/>
            <a:ext cx="488950" cy="7016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15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819400" y="914400"/>
            <a:ext cx="5334000" cy="1569660"/>
          </a:xfrm>
          <a:prstGeom prst="rect">
            <a:avLst/>
          </a:prstGeom>
          <a:solidFill>
            <a:srgbClr val="FFCCF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Đây là một thành ngữ gồm 15 chữ cái, chỉ những kẻ tự cao tự đại, không 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ai ra gì.</a:t>
            </a:r>
          </a:p>
        </p:txBody>
      </p:sp>
      <p:sp>
        <p:nvSpPr>
          <p:cNvPr id="323619" name="Text Box 35"/>
          <p:cNvSpPr txBox="1">
            <a:spLocks noChangeArrowheads="1"/>
          </p:cNvSpPr>
          <p:nvPr/>
        </p:nvSpPr>
        <p:spPr bwMode="auto">
          <a:xfrm>
            <a:off x="3505200" y="228600"/>
            <a:ext cx="3276600" cy="5847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Ô </a:t>
            </a:r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CHỮ: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1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2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2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10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10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2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10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2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10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36"/>
                  </p:tgtEl>
                </p:cond>
              </p:nextCondLst>
            </p:seq>
          </p:childTnLst>
        </p:cTn>
      </p:par>
    </p:tnLst>
    <p:bldLst>
      <p:bldP spid="72724" grpId="0" animBg="1"/>
      <p:bldP spid="72725" grpId="0" animBg="1"/>
      <p:bldP spid="72726" grpId="0" animBg="1"/>
      <p:bldP spid="72727" grpId="0" animBg="1"/>
      <p:bldP spid="72728" grpId="0" animBg="1"/>
      <p:bldP spid="72729" grpId="0" animBg="1"/>
      <p:bldP spid="72730" grpId="0" animBg="1"/>
      <p:bldP spid="72731" grpId="0" animBg="1"/>
      <p:bldP spid="72732" grpId="0" animBg="1"/>
      <p:bldP spid="72733" grpId="0" animBg="1"/>
      <p:bldP spid="72734" grpId="0" animBg="1"/>
      <p:bldP spid="72735" grpId="0" animBg="1"/>
      <p:bldP spid="72736" grpId="0" animBg="1"/>
      <p:bldP spid="72737" grpId="0" animBg="1"/>
      <p:bldP spid="727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314325"/>
            <a:ext cx="6781800" cy="8683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LUYỆN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Viết 01 đoạn văn ngắn (từ 06 – 08 câu) kể một tình huống trong đời sống minh họa cho thành ngữ :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“ẾCH NGỒI ĐÁY GIẾNG”</a:t>
            </a:r>
            <a:endParaRPr lang="en-US" sz="2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Action Button: Help 3">
            <a:hlinkClick r:id="rId2" action="ppaction://program" highlightClick="1"/>
          </p:cNvPr>
          <p:cNvSpPr/>
          <p:nvPr/>
        </p:nvSpPr>
        <p:spPr>
          <a:xfrm>
            <a:off x="7467600" y="51816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743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- Một HS tự cao cho rằng mình giỏi Toán nhất lớp nên mải chơi, không ôn tập. Đến lúc kiểm tra không làm được bài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  <a:sym typeface="Wingdings" pitchFamily="2" charset="2"/>
              </a:rPr>
              <a:t> lãnh 0 điểm.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- Một bạn nghĩ mình chơi đá bóng giỏi nên không luyện tập, lại còn thách đấu cùng mọi người. Cuối cùng bị thua tại giải đấu quận.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743200"/>
            <a:ext cx="6019800" cy="1470025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TIẾT 39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ẾCH NGỒI 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ĐÁY GIẾNG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53" name="AutoShape 5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C:\Users\Hp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18" y="45720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563</TotalTime>
  <Words>334</Words>
  <Application>Microsoft Office PowerPoint</Application>
  <PresentationFormat>On-screen Show (4:3)</PresentationFormat>
  <Paragraphs>66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574TGp_natural_light_ani</vt:lpstr>
      <vt:lpstr>TIẾT 39  ẾCH NGỒI  ĐÁY GIẾNG</vt:lpstr>
      <vt:lpstr>TRUYỆN NGỤ NGÔN LÀ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39  ẾCH NGỒI  ĐÁY GIẾNG</vt:lpstr>
    </vt:vector>
  </TitlesOfParts>
  <Company>TTDV - Cholimex MEI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Hp</dc:creator>
  <cp:lastModifiedBy>acer</cp:lastModifiedBy>
  <cp:revision>51</cp:revision>
  <dcterms:created xsi:type="dcterms:W3CDTF">2013-10-21T11:19:42Z</dcterms:created>
  <dcterms:modified xsi:type="dcterms:W3CDTF">2017-10-07T03:12:04Z</dcterms:modified>
</cp:coreProperties>
</file>